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Now" charset="1" panose="00000500000000000000"/>
      <p:regular r:id="rId11"/>
    </p:embeddedFont>
    <p:embeddedFont>
      <p:font typeface="Now Bold" charset="1" panose="00000800000000000000"/>
      <p:regular r:id="rId12"/>
    </p:embeddedFont>
    <p:embeddedFont>
      <p:font typeface="Now Thin" charset="1" panose="00000300000000000000"/>
      <p:regular r:id="rId13"/>
    </p:embeddedFont>
    <p:embeddedFont>
      <p:font typeface="Now Light" charset="1" panose="00000400000000000000"/>
      <p:regular r:id="rId14"/>
    </p:embeddedFont>
    <p:embeddedFont>
      <p:font typeface="Now Medium" charset="1" panose="00000600000000000000"/>
      <p:regular r:id="rId15"/>
    </p:embeddedFont>
    <p:embeddedFont>
      <p:font typeface="Now Heavy" charset="1" panose="00000A00000000000000"/>
      <p:regular r:id="rId16"/>
    </p:embeddedFont>
    <p:embeddedFont>
      <p:font typeface="Bryndan Write" charset="1" panose="02000503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3.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481480" y="2788375"/>
            <a:ext cx="7325040" cy="6299535"/>
          </a:xfrm>
          <a:custGeom>
            <a:avLst/>
            <a:gdLst/>
            <a:ahLst/>
            <a:cxnLst/>
            <a:rect r="r" b="b" t="t" l="l"/>
            <a:pathLst>
              <a:path h="6299535" w="7325040">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21756" y="2537357"/>
            <a:ext cx="10444488" cy="4434247"/>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Bold"/>
              </a:rPr>
              <a:t>Tech</a:t>
            </a:r>
          </a:p>
          <a:p>
            <a:pPr algn="ctr">
              <a:lnSpc>
                <a:spcPts val="16506"/>
              </a:lnSpc>
            </a:pPr>
            <a:r>
              <a:rPr lang="en-US" sz="16506">
                <a:solidFill>
                  <a:srgbClr val="FFFFFF"/>
                </a:solidFill>
                <a:latin typeface="Bryndan Write Bold"/>
              </a:rPr>
              <a:t>Titans</a:t>
            </a:r>
          </a:p>
        </p:txBody>
      </p:sp>
      <p:sp>
        <p:nvSpPr>
          <p:cNvPr name="Freeform 5" id="5"/>
          <p:cNvSpPr/>
          <p:nvPr/>
        </p:nvSpPr>
        <p:spPr>
          <a:xfrm flipH="false" flipV="false" rot="1097523">
            <a:off x="11156873" y="1560993"/>
            <a:ext cx="1885747" cy="1296022"/>
          </a:xfrm>
          <a:custGeom>
            <a:avLst/>
            <a:gdLst/>
            <a:ahLst/>
            <a:cxnLst/>
            <a:rect r="r" b="b" t="t" l="l"/>
            <a:pathLst>
              <a:path h="1296022" w="1885747">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80170">
            <a:off x="13972610" y="5900178"/>
            <a:ext cx="1664513" cy="2142851"/>
          </a:xfrm>
          <a:custGeom>
            <a:avLst/>
            <a:gdLst/>
            <a:ahLst/>
            <a:cxnLst/>
            <a:rect r="r" b="b" t="t" l="l"/>
            <a:pathLst>
              <a:path h="2142851" w="1664513">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2925493" y="6971604"/>
            <a:ext cx="2022612" cy="2120052"/>
          </a:xfrm>
          <a:custGeom>
            <a:avLst/>
            <a:gdLst/>
            <a:ahLst/>
            <a:cxnLst/>
            <a:rect r="r" b="b" t="t" l="l"/>
            <a:pathLst>
              <a:path h="2120052" w="2022612">
                <a:moveTo>
                  <a:pt x="0" y="0"/>
                </a:moveTo>
                <a:lnTo>
                  <a:pt x="2022613" y="0"/>
                </a:lnTo>
                <a:lnTo>
                  <a:pt x="2022613" y="2120052"/>
                </a:lnTo>
                <a:lnTo>
                  <a:pt x="0" y="21200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4948106" y="7751557"/>
            <a:ext cx="2721806" cy="823346"/>
          </a:xfrm>
          <a:custGeom>
            <a:avLst/>
            <a:gdLst/>
            <a:ahLst/>
            <a:cxnLst/>
            <a:rect r="r" b="b" t="t" l="l"/>
            <a:pathLst>
              <a:path h="823346" w="2721806">
                <a:moveTo>
                  <a:pt x="0" y="0"/>
                </a:moveTo>
                <a:lnTo>
                  <a:pt x="2721805" y="0"/>
                </a:lnTo>
                <a:lnTo>
                  <a:pt x="2721805" y="823346"/>
                </a:lnTo>
                <a:lnTo>
                  <a:pt x="0" y="82334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4" id="14"/>
          <p:cNvSpPr txBox="true"/>
          <p:nvPr/>
        </p:nvSpPr>
        <p:spPr>
          <a:xfrm rot="0">
            <a:off x="6366799" y="7999095"/>
            <a:ext cx="5554402" cy="20021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Bold"/>
              </a:rPr>
              <a:t>UMANG GAUR</a:t>
            </a:r>
          </a:p>
          <a:p>
            <a:pPr algn="ctr">
              <a:lnSpc>
                <a:spcPts val="3914"/>
              </a:lnSpc>
            </a:pPr>
            <a:r>
              <a:rPr lang="en-US" sz="2899">
                <a:solidFill>
                  <a:srgbClr val="FFFFFF"/>
                </a:solidFill>
                <a:latin typeface="Bryndan Write Bold"/>
              </a:rPr>
              <a:t>LAKSHAY SHEOKAND</a:t>
            </a:r>
          </a:p>
          <a:p>
            <a:pPr algn="ctr">
              <a:lnSpc>
                <a:spcPts val="3914"/>
              </a:lnSpc>
            </a:pPr>
            <a:r>
              <a:rPr lang="en-US" sz="2899">
                <a:solidFill>
                  <a:srgbClr val="FFFFFF"/>
                </a:solidFill>
                <a:latin typeface="Bryndan Write Bold"/>
              </a:rPr>
              <a:t>KARAN NANDA</a:t>
            </a:r>
          </a:p>
          <a:p>
            <a:pPr algn="ctr">
              <a:lnSpc>
                <a:spcPts val="3914"/>
              </a:lnSpc>
            </a:pPr>
            <a:r>
              <a:rPr lang="en-US" sz="2899">
                <a:solidFill>
                  <a:srgbClr val="FFFFFF"/>
                </a:solidFill>
                <a:latin typeface="Bryndan Write Bold"/>
              </a:rPr>
              <a:t>MUDIT MADAN</a:t>
            </a:r>
          </a:p>
        </p:txBody>
      </p:sp>
      <p:sp>
        <p:nvSpPr>
          <p:cNvPr name="TextBox 15" id="15"/>
          <p:cNvSpPr txBox="true"/>
          <p:nvPr/>
        </p:nvSpPr>
        <p:spPr>
          <a:xfrm rot="0">
            <a:off x="3345349" y="7487752"/>
            <a:ext cx="890488" cy="1011555"/>
          </a:xfrm>
          <a:prstGeom prst="rect">
            <a:avLst/>
          </a:prstGeom>
        </p:spPr>
        <p:txBody>
          <a:bodyPr anchor="t" rtlCol="false" tIns="0" lIns="0" bIns="0" rIns="0">
            <a:spAutoFit/>
          </a:bodyPr>
          <a:lstStyle/>
          <a:p>
            <a:pPr algn="ctr">
              <a:lnSpc>
                <a:spcPts val="3914"/>
              </a:lnSpc>
            </a:pPr>
            <a:r>
              <a:rPr lang="en-US" sz="2899">
                <a:solidFill>
                  <a:srgbClr val="000000"/>
                </a:solidFill>
                <a:latin typeface="Bryndan Write Bold"/>
              </a:rPr>
              <a:t>OUR</a:t>
            </a:r>
          </a:p>
          <a:p>
            <a:pPr algn="ctr">
              <a:lnSpc>
                <a:spcPts val="3914"/>
              </a:lnSpc>
              <a:spcBef>
                <a:spcPct val="0"/>
              </a:spcBef>
            </a:pPr>
            <a:r>
              <a:rPr lang="en-US" sz="2899">
                <a:solidFill>
                  <a:srgbClr val="000000"/>
                </a:solidFill>
                <a:latin typeface="Bryndan Write Bold"/>
              </a:rPr>
              <a:t>TEAM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6496022" y="3019230"/>
            <a:ext cx="9640627"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Project overview</a:t>
            </a:r>
          </a:p>
        </p:txBody>
      </p:sp>
      <p:sp>
        <p:nvSpPr>
          <p:cNvPr name="TextBox 6" id="6"/>
          <p:cNvSpPr txBox="true"/>
          <p:nvPr/>
        </p:nvSpPr>
        <p:spPr>
          <a:xfrm rot="0">
            <a:off x="6496022" y="4178496"/>
            <a:ext cx="8675320" cy="3245485"/>
          </a:xfrm>
          <a:prstGeom prst="rect">
            <a:avLst/>
          </a:prstGeom>
        </p:spPr>
        <p:txBody>
          <a:bodyPr anchor="t" rtlCol="false" tIns="0" lIns="0" bIns="0" rIns="0">
            <a:spAutoFit/>
          </a:bodyPr>
          <a:lstStyle/>
          <a:p>
            <a:pPr>
              <a:lnSpc>
                <a:spcPts val="4340"/>
              </a:lnSpc>
            </a:pPr>
            <a:r>
              <a:rPr lang="en-US" sz="3100">
                <a:solidFill>
                  <a:srgbClr val="FFFFFF"/>
                </a:solidFill>
                <a:latin typeface="Now"/>
              </a:rPr>
              <a:t>The problem this application aims to address is the difficulty users face in converting HTML documents to DOCX files while maintaining formatting and structure, causing compatibility issues and hindering efficient editing and sharing of content.</a:t>
            </a:r>
          </a:p>
        </p:txBody>
      </p:sp>
      <p:sp>
        <p:nvSpPr>
          <p:cNvPr name="Freeform 7" id="7"/>
          <p:cNvSpPr/>
          <p:nvPr/>
        </p:nvSpPr>
        <p:spPr>
          <a:xfrm flipH="true" flipV="false" rot="0">
            <a:off x="2972149" y="625038"/>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853680"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4" id="4"/>
          <p:cNvSpPr txBox="true"/>
          <p:nvPr/>
        </p:nvSpPr>
        <p:spPr>
          <a:xfrm rot="0">
            <a:off x="12060435" y="4899573"/>
            <a:ext cx="3838086" cy="1729740"/>
          </a:xfrm>
          <a:prstGeom prst="rect">
            <a:avLst/>
          </a:prstGeom>
        </p:spPr>
        <p:txBody>
          <a:bodyPr anchor="t" rtlCol="false" tIns="0" lIns="0" bIns="0" rIns="0">
            <a:spAutoFit/>
          </a:bodyPr>
          <a:lstStyle/>
          <a:p>
            <a:pPr>
              <a:lnSpc>
                <a:spcPts val="3524"/>
              </a:lnSpc>
            </a:pPr>
            <a:r>
              <a:rPr lang="en-US" sz="2349">
                <a:solidFill>
                  <a:srgbClr val="000000"/>
                </a:solidFill>
                <a:latin typeface="Now"/>
              </a:rPr>
              <a:t>Provide batch processing capabilities to convert multiple HTML files into DOCX format efficiently.</a:t>
            </a:r>
          </a:p>
        </p:txBody>
      </p:sp>
      <p:sp>
        <p:nvSpPr>
          <p:cNvPr name="TextBox 5" id="5"/>
          <p:cNvSpPr txBox="true"/>
          <p:nvPr/>
        </p:nvSpPr>
        <p:spPr>
          <a:xfrm rot="0">
            <a:off x="3687259" y="1362075"/>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Objectives</a:t>
            </a:r>
          </a:p>
        </p:txBody>
      </p:sp>
      <p:sp>
        <p:nvSpPr>
          <p:cNvPr name="Freeform 6" id="6"/>
          <p:cNvSpPr/>
          <p:nvPr/>
        </p:nvSpPr>
        <p:spPr>
          <a:xfrm flipH="false" flipV="false" rot="0">
            <a:off x="6958195" y="3239003"/>
            <a:ext cx="4368814" cy="6019297"/>
          </a:xfrm>
          <a:custGeom>
            <a:avLst/>
            <a:gdLst/>
            <a:ahLst/>
            <a:cxnLst/>
            <a:rect r="r" b="b" t="t" l="l"/>
            <a:pathLst>
              <a:path h="6019297" w="4368814">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7" id="7"/>
          <p:cNvSpPr txBox="true"/>
          <p:nvPr/>
        </p:nvSpPr>
        <p:spPr>
          <a:xfrm rot="0">
            <a:off x="7316366" y="4899573"/>
            <a:ext cx="3740150" cy="3920577"/>
          </a:xfrm>
          <a:prstGeom prst="rect">
            <a:avLst/>
          </a:prstGeom>
        </p:spPr>
        <p:txBody>
          <a:bodyPr anchor="t" rtlCol="false" tIns="0" lIns="0" bIns="0" rIns="0">
            <a:spAutoFit/>
          </a:bodyPr>
          <a:lstStyle/>
          <a:p>
            <a:pPr>
              <a:lnSpc>
                <a:spcPts val="3521"/>
              </a:lnSpc>
            </a:pPr>
            <a:r>
              <a:rPr lang="en-US" sz="2347">
                <a:solidFill>
                  <a:srgbClr val="000000"/>
                </a:solidFill>
                <a:latin typeface="Now"/>
              </a:rPr>
              <a:t> Ensure efficient handling of complex HTML content, including tables, lists, and media, to produce high-quality DOCX documents suitable for a wide range of professional and academic purposes.</a:t>
            </a:r>
          </a:p>
        </p:txBody>
      </p:sp>
      <p:sp>
        <p:nvSpPr>
          <p:cNvPr name="Freeform 8" id="8"/>
          <p:cNvSpPr/>
          <p:nvPr/>
        </p:nvSpPr>
        <p:spPr>
          <a:xfrm flipH="false" flipV="false" rot="0">
            <a:off x="206550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9" id="9"/>
          <p:cNvSpPr txBox="true"/>
          <p:nvPr/>
        </p:nvSpPr>
        <p:spPr>
          <a:xfrm rot="0">
            <a:off x="2271858" y="5076825"/>
            <a:ext cx="3956110" cy="3109347"/>
          </a:xfrm>
          <a:prstGeom prst="rect">
            <a:avLst/>
          </a:prstGeom>
        </p:spPr>
        <p:txBody>
          <a:bodyPr anchor="t" rtlCol="false" tIns="0" lIns="0" bIns="0" rIns="0">
            <a:spAutoFit/>
          </a:bodyPr>
          <a:lstStyle/>
          <a:p>
            <a:pPr>
              <a:lnSpc>
                <a:spcPts val="3523"/>
              </a:lnSpc>
            </a:pPr>
            <a:r>
              <a:rPr lang="en-US" sz="2348">
                <a:solidFill>
                  <a:srgbClr val="000000"/>
                </a:solidFill>
                <a:latin typeface="Now"/>
              </a:rPr>
              <a:t>Seamlessly convert HTML documents to DOCX files while preserving formatting, images, and links for improved compatibility with common word processing software.</a:t>
            </a:r>
          </a:p>
        </p:txBody>
      </p:sp>
      <p:sp>
        <p:nvSpPr>
          <p:cNvPr name="TextBox 10" id="10"/>
          <p:cNvSpPr txBox="true"/>
          <p:nvPr/>
        </p:nvSpPr>
        <p:spPr>
          <a:xfrm rot="0">
            <a:off x="3272287" y="3431430"/>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1</a:t>
            </a:r>
          </a:p>
        </p:txBody>
      </p:sp>
      <p:sp>
        <p:nvSpPr>
          <p:cNvPr name="TextBox 11" id="11"/>
          <p:cNvSpPr txBox="true"/>
          <p:nvPr/>
        </p:nvSpPr>
        <p:spPr>
          <a:xfrm rot="0">
            <a:off x="8164976" y="3431430"/>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2</a:t>
            </a:r>
          </a:p>
        </p:txBody>
      </p:sp>
      <p:sp>
        <p:nvSpPr>
          <p:cNvPr name="TextBox 12" id="12"/>
          <p:cNvSpPr txBox="true"/>
          <p:nvPr/>
        </p:nvSpPr>
        <p:spPr>
          <a:xfrm rot="0">
            <a:off x="13060461" y="3431430"/>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3</a:t>
            </a:r>
          </a:p>
        </p:txBody>
      </p:sp>
      <p:sp>
        <p:nvSpPr>
          <p:cNvPr name="Freeform 13" id="13"/>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9078416" y="4565385"/>
            <a:ext cx="131167" cy="540386"/>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Arimo"/>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687796" y="-1029552"/>
            <a:ext cx="6511435" cy="12346104"/>
          </a:xfrm>
          <a:custGeom>
            <a:avLst/>
            <a:gdLst/>
            <a:ahLst/>
            <a:cxnLst/>
            <a:rect r="r" b="b" t="t" l="l"/>
            <a:pathLst>
              <a:path h="12346104" w="6511435">
                <a:moveTo>
                  <a:pt x="0" y="0"/>
                </a:moveTo>
                <a:lnTo>
                  <a:pt x="6511435" y="0"/>
                </a:lnTo>
                <a:lnTo>
                  <a:pt x="6511435"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3418528" y="2328486"/>
            <a:ext cx="1364676" cy="937905"/>
          </a:xfrm>
          <a:custGeom>
            <a:avLst/>
            <a:gdLst/>
            <a:ahLst/>
            <a:cxnLst/>
            <a:rect r="r" b="b" t="t" l="l"/>
            <a:pathLst>
              <a:path h="937905" w="1364676">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19834" y="3796102"/>
            <a:ext cx="10086269" cy="3856481"/>
          </a:xfrm>
          <a:prstGeom prst="rect">
            <a:avLst/>
          </a:prstGeom>
        </p:spPr>
        <p:txBody>
          <a:bodyPr anchor="t" rtlCol="false" tIns="0" lIns="0" bIns="0" rIns="0">
            <a:spAutoFit/>
          </a:bodyPr>
          <a:lstStyle/>
          <a:p>
            <a:pPr marL="518165" indent="-259082" lvl="1">
              <a:lnSpc>
                <a:spcPts val="3864"/>
              </a:lnSpc>
              <a:buFont typeface="Arial"/>
              <a:buChar char="•"/>
            </a:pPr>
            <a:r>
              <a:rPr lang="en-US" sz="2400">
                <a:solidFill>
                  <a:srgbClr val="000000"/>
                </a:solidFill>
                <a:latin typeface="Now"/>
              </a:rPr>
              <a:t>Created a user friendly UI using React.js that asks the user to submit a HTML file that has to be converted into .docx file</a:t>
            </a:r>
          </a:p>
          <a:p>
            <a:pPr marL="518165" indent="-259082" lvl="1">
              <a:lnSpc>
                <a:spcPts val="3864"/>
              </a:lnSpc>
              <a:buFont typeface="Arial"/>
              <a:buChar char="•"/>
            </a:pPr>
            <a:r>
              <a:rPr lang="en-US" sz="2400">
                <a:solidFill>
                  <a:srgbClr val="000000"/>
                </a:solidFill>
                <a:latin typeface="Now"/>
              </a:rPr>
              <a:t>Implemented File System in React.js to convert input html doc into a string</a:t>
            </a:r>
          </a:p>
          <a:p>
            <a:pPr marL="518165" indent="-259082" lvl="1">
              <a:lnSpc>
                <a:spcPts val="3864"/>
              </a:lnSpc>
              <a:buFont typeface="Arial"/>
              <a:buChar char="•"/>
            </a:pPr>
            <a:r>
              <a:rPr lang="en-US" sz="2400">
                <a:solidFill>
                  <a:srgbClr val="000000"/>
                </a:solidFill>
                <a:latin typeface="Now"/>
              </a:rPr>
              <a:t>Implemented Dangerously innerhtml to render the html string and stored it using React useState() hook</a:t>
            </a:r>
          </a:p>
          <a:p>
            <a:pPr marL="518165" indent="-259082" lvl="1">
              <a:lnSpc>
                <a:spcPts val="3864"/>
              </a:lnSpc>
              <a:buFont typeface="Arial"/>
              <a:buChar char="•"/>
            </a:pPr>
            <a:r>
              <a:rPr lang="en-US" sz="2400">
                <a:solidFill>
                  <a:srgbClr val="000000"/>
                </a:solidFill>
                <a:latin typeface="Now"/>
              </a:rPr>
              <a:t>Data is passed as a prop in a function that downloads the docx file</a:t>
            </a:r>
          </a:p>
        </p:txBody>
      </p:sp>
      <p:sp>
        <p:nvSpPr>
          <p:cNvPr name="TextBox 10" id="10"/>
          <p:cNvSpPr txBox="true"/>
          <p:nvPr/>
        </p:nvSpPr>
        <p:spPr>
          <a:xfrm rot="0">
            <a:off x="4024226" y="2641634"/>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Process</a:t>
            </a:r>
          </a:p>
        </p:txBody>
      </p:sp>
      <p:sp>
        <p:nvSpPr>
          <p:cNvPr name="Freeform 11" id="11"/>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TextBox 5" id="5"/>
          <p:cNvSpPr txBox="true"/>
          <p:nvPr/>
        </p:nvSpPr>
        <p:spPr>
          <a:xfrm rot="0">
            <a:off x="4100866" y="4158125"/>
            <a:ext cx="10086269" cy="3370706"/>
          </a:xfrm>
          <a:prstGeom prst="rect">
            <a:avLst/>
          </a:prstGeom>
        </p:spPr>
        <p:txBody>
          <a:bodyPr anchor="t" rtlCol="false" tIns="0" lIns="0" bIns="0" rIns="0">
            <a:spAutoFit/>
          </a:bodyPr>
          <a:lstStyle/>
          <a:p>
            <a:pPr marL="518165" indent="-259082" lvl="1">
              <a:lnSpc>
                <a:spcPts val="3864"/>
              </a:lnSpc>
              <a:buFont typeface="Arial"/>
              <a:buChar char="•"/>
            </a:pPr>
            <a:r>
              <a:rPr lang="en-US" sz="2400">
                <a:solidFill>
                  <a:srgbClr val="000000"/>
                </a:solidFill>
                <a:latin typeface="Now"/>
              </a:rPr>
              <a:t>Challenges encountered during the implementation of npm "html-to-docx" included handling complex HTML structures and preserving formatting fidelity during conversion to DOCX.</a:t>
            </a:r>
          </a:p>
          <a:p>
            <a:pPr marL="518165" indent="-259082" lvl="1">
              <a:lnSpc>
                <a:spcPts val="3864"/>
              </a:lnSpc>
              <a:buFont typeface="Arial"/>
              <a:buChar char="•"/>
            </a:pPr>
            <a:r>
              <a:rPr lang="en-US" sz="2400">
                <a:solidFill>
                  <a:srgbClr val="000000"/>
                </a:solidFill>
                <a:latin typeface="Now"/>
              </a:rPr>
              <a:t>Difficulties in converting HTML to DOCX using an XML file primarily involve parsing and interpreting the HTML structure to generate accurate XML representation, which can be complex and may lead to formatting issues in the resulting DOCX file.</a:t>
            </a:r>
          </a:p>
        </p:txBody>
      </p:sp>
      <p:sp>
        <p:nvSpPr>
          <p:cNvPr name="TextBox 6" id="6"/>
          <p:cNvSpPr txBox="true"/>
          <p:nvPr/>
        </p:nvSpPr>
        <p:spPr>
          <a:xfrm rot="0">
            <a:off x="4100866" y="2741797"/>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Problems Faced</a:t>
            </a:r>
          </a:p>
        </p:txBody>
      </p:sp>
      <p:sp>
        <p:nvSpPr>
          <p:cNvPr name="Freeform 7" id="7"/>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187134" y="5143500"/>
            <a:ext cx="2514658" cy="2514658"/>
          </a:xfrm>
          <a:custGeom>
            <a:avLst/>
            <a:gdLst/>
            <a:ahLst/>
            <a:cxnLst/>
            <a:rect r="r" b="b" t="t" l="l"/>
            <a:pathLst>
              <a:path h="2514658" w="2514658">
                <a:moveTo>
                  <a:pt x="0" y="0"/>
                </a:moveTo>
                <a:lnTo>
                  <a:pt x="2514659" y="0"/>
                </a:lnTo>
                <a:lnTo>
                  <a:pt x="2514659" y="2514658"/>
                </a:lnTo>
                <a:lnTo>
                  <a:pt x="0" y="2514658"/>
                </a:lnTo>
                <a:lnTo>
                  <a:pt x="0" y="0"/>
                </a:lnTo>
                <a:close/>
              </a:path>
            </a:pathLst>
          </a:custGeom>
          <a:blipFill>
            <a:blip r:embed="rId10"/>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100866" y="4401013"/>
            <a:ext cx="10086269" cy="2884931"/>
          </a:xfrm>
          <a:prstGeom prst="rect">
            <a:avLst/>
          </a:prstGeom>
        </p:spPr>
        <p:txBody>
          <a:bodyPr anchor="t" rtlCol="false" tIns="0" lIns="0" bIns="0" rIns="0">
            <a:spAutoFit/>
          </a:bodyPr>
          <a:lstStyle/>
          <a:p>
            <a:pPr algn="ctr">
              <a:lnSpc>
                <a:spcPts val="3864"/>
              </a:lnSpc>
            </a:pPr>
            <a:r>
              <a:rPr lang="en-US" sz="2400">
                <a:solidFill>
                  <a:srgbClr val="000000"/>
                </a:solidFill>
                <a:latin typeface="Now"/>
              </a:rPr>
              <a:t>The project, unfortunately, did not achieve its goal of converting HTML documents to DOCX files effectively. Challenges in maintaining formatting, handling complex HTML structures, and ensuring compatibility led to an unsuccessful outcome. Lessons learned from this experience can inform future endeavors in document conversion and software development.</a:t>
            </a:r>
          </a:p>
        </p:txBody>
      </p:sp>
      <p:sp>
        <p:nvSpPr>
          <p:cNvPr name="TextBox 11" id="11"/>
          <p:cNvSpPr txBox="true"/>
          <p:nvPr/>
        </p:nvSpPr>
        <p:spPr>
          <a:xfrm rot="0">
            <a:off x="4224712" y="2810557"/>
            <a:ext cx="9838576" cy="16141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Conclusion &amp; Lessons Learnt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DAFxYgz3jsw</dc:identifier>
  <dcterms:modified xsi:type="dcterms:W3CDTF">2011-08-01T06:04:30Z</dcterms:modified>
  <cp:revision>1</cp:revision>
  <dc:title>Group Project</dc:title>
</cp:coreProperties>
</file>